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365" r:id="rId4"/>
    <p:sldId id="366" r:id="rId5"/>
    <p:sldId id="367" r:id="rId6"/>
    <p:sldId id="368" r:id="rId7"/>
    <p:sldId id="369" r:id="rId8"/>
    <p:sldId id="370" r:id="rId9"/>
    <p:sldId id="286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04-Nov-22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04-Nov-22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04-Nov-22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04-Nov-22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04-Nov-22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04-Nov-22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04-Nov-22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04-Nov-22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04-Nov-22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04-Nov-22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04-Nov-22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04-Nov-22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685800"/>
            <a:ext cx="8077200" cy="533399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DR.SNSRCAS, CBE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1447800"/>
            <a:ext cx="8305800" cy="4191000"/>
          </a:xfrm>
        </p:spPr>
        <p:txBody>
          <a:bodyPr/>
          <a:lstStyle/>
          <a:p>
            <a:endParaRPr lang="en-US" b="1" dirty="0" smtClean="0">
              <a:solidFill>
                <a:srgbClr val="FF0000"/>
              </a:solidFill>
            </a:endParaRPr>
          </a:p>
          <a:p>
            <a:r>
              <a:rPr lang="en-US" b="1" dirty="0" smtClean="0">
                <a:solidFill>
                  <a:srgbClr val="FF0000"/>
                </a:solidFill>
              </a:rPr>
              <a:t>SUBJECT: </a:t>
            </a:r>
            <a:r>
              <a:rPr lang="en-US" b="1" dirty="0" smtClean="0">
                <a:solidFill>
                  <a:srgbClr val="002060"/>
                </a:solidFill>
              </a:rPr>
              <a:t>CLOUD TECHNOLOGY FUNDAMENTALS</a:t>
            </a:r>
          </a:p>
          <a:p>
            <a:pPr algn="l"/>
            <a:r>
              <a:rPr lang="en-US" b="1" dirty="0" smtClean="0">
                <a:solidFill>
                  <a:srgbClr val="FF0000"/>
                </a:solidFill>
              </a:rPr>
              <a:t>COURSE CODE:</a:t>
            </a:r>
            <a:r>
              <a:rPr lang="en-US" b="1" dirty="0" smtClean="0">
                <a:solidFill>
                  <a:srgbClr val="002060"/>
                </a:solidFill>
              </a:rPr>
              <a:t>21UCA501 UNIT - V</a:t>
            </a:r>
          </a:p>
          <a:p>
            <a:pPr algn="l"/>
            <a:r>
              <a:rPr lang="en-US" b="1" dirty="0" smtClean="0">
                <a:solidFill>
                  <a:srgbClr val="FF0000"/>
                </a:solidFill>
              </a:rPr>
              <a:t>TITLE: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Administrating the 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clouds</a:t>
            </a:r>
          </a:p>
          <a:p>
            <a:pPr algn="l"/>
            <a:r>
              <a:rPr lang="en-US" b="1" dirty="0" smtClean="0">
                <a:solidFill>
                  <a:srgbClr val="FF0000"/>
                </a:solidFill>
              </a:rPr>
              <a:t>YEAR</a:t>
            </a:r>
            <a:r>
              <a:rPr lang="en-US" b="1" dirty="0" smtClean="0">
                <a:solidFill>
                  <a:srgbClr val="FF0000"/>
                </a:solidFill>
              </a:rPr>
              <a:t>: </a:t>
            </a:r>
            <a:r>
              <a:rPr lang="en-US" b="1" dirty="0" smtClean="0">
                <a:solidFill>
                  <a:srgbClr val="002060"/>
                </a:solidFill>
              </a:rPr>
              <a:t>III SEMESTER 2022-2023 (ODD)</a:t>
            </a:r>
            <a:endParaRPr lang="en-US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1289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/>
          </a:bodyPr>
          <a:lstStyle/>
          <a:p>
            <a:r>
              <a:rPr lang="en-US" sz="4000" b="1" dirty="0"/>
              <a:t>Administrating the </a:t>
            </a:r>
            <a:r>
              <a:rPr lang="en-US" sz="4000" b="1" dirty="0" smtClean="0"/>
              <a:t>clouds</a:t>
            </a:r>
          </a:p>
          <a:p>
            <a:r>
              <a:rPr lang="en-US" sz="3600" dirty="0"/>
              <a:t>The </a:t>
            </a:r>
            <a:r>
              <a:rPr lang="en-US" sz="3600" dirty="0">
                <a:solidFill>
                  <a:srgbClr val="FF0000"/>
                </a:solidFill>
              </a:rPr>
              <a:t>explosive</a:t>
            </a:r>
            <a:r>
              <a:rPr lang="en-US" sz="3600" dirty="0"/>
              <a:t> </a:t>
            </a:r>
            <a:r>
              <a:rPr lang="en-US" sz="3600" dirty="0">
                <a:solidFill>
                  <a:srgbClr val="FF0000"/>
                </a:solidFill>
              </a:rPr>
              <a:t>growth</a:t>
            </a:r>
            <a:r>
              <a:rPr lang="en-US" sz="3600" dirty="0"/>
              <a:t> in cloud computing services has led many </a:t>
            </a:r>
            <a:r>
              <a:rPr lang="en-US" sz="3600" dirty="0">
                <a:solidFill>
                  <a:srgbClr val="FF0000"/>
                </a:solidFill>
              </a:rPr>
              <a:t>vendors to rename </a:t>
            </a:r>
            <a:r>
              <a:rPr lang="en-US" sz="3600" dirty="0"/>
              <a:t>their </a:t>
            </a:r>
            <a:r>
              <a:rPr lang="en-US" sz="3600" dirty="0" smtClean="0">
                <a:solidFill>
                  <a:srgbClr val="FF0000"/>
                </a:solidFill>
              </a:rPr>
              <a:t>products and </a:t>
            </a:r>
            <a:r>
              <a:rPr lang="en-US" sz="3600" dirty="0">
                <a:solidFill>
                  <a:srgbClr val="FF0000"/>
                </a:solidFill>
              </a:rPr>
              <a:t>reposition </a:t>
            </a:r>
            <a:r>
              <a:rPr lang="en-US" sz="3600" dirty="0"/>
              <a:t>them to get in on the </a:t>
            </a:r>
            <a:r>
              <a:rPr lang="en-US" sz="3600" dirty="0">
                <a:solidFill>
                  <a:srgbClr val="FF0000"/>
                </a:solidFill>
              </a:rPr>
              <a:t>gold rush </a:t>
            </a:r>
            <a:r>
              <a:rPr lang="en-US" sz="3600" dirty="0"/>
              <a:t>in the clouds</a:t>
            </a:r>
            <a:r>
              <a:rPr lang="en-US" sz="3600" dirty="0" smtClean="0"/>
              <a:t>.</a:t>
            </a:r>
          </a:p>
          <a:p>
            <a:pPr algn="just"/>
            <a:r>
              <a:rPr lang="en-US" sz="3600" dirty="0"/>
              <a:t>What was once a </a:t>
            </a:r>
            <a:r>
              <a:rPr lang="en-US" sz="3600" dirty="0">
                <a:solidFill>
                  <a:srgbClr val="FF0000"/>
                </a:solidFill>
              </a:rPr>
              <a:t>network </a:t>
            </a:r>
            <a:r>
              <a:rPr lang="en-US" sz="3600" dirty="0" smtClean="0">
                <a:solidFill>
                  <a:srgbClr val="FF0000"/>
                </a:solidFill>
              </a:rPr>
              <a:t>management product</a:t>
            </a:r>
            <a:r>
              <a:rPr lang="en-US" sz="3600" dirty="0" smtClean="0"/>
              <a:t> </a:t>
            </a:r>
            <a:r>
              <a:rPr lang="en-US" sz="3600" dirty="0"/>
              <a:t>is now a </a:t>
            </a:r>
            <a:r>
              <a:rPr lang="en-US" sz="3600" dirty="0">
                <a:solidFill>
                  <a:srgbClr val="FF0000"/>
                </a:solidFill>
              </a:rPr>
              <a:t>cloud management product.</a:t>
            </a:r>
            <a:endParaRPr lang="en-US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6695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/>
          </a:bodyPr>
          <a:lstStyle/>
          <a:p>
            <a:r>
              <a:rPr lang="en-US" sz="4000" b="1" dirty="0"/>
              <a:t>Administrating the </a:t>
            </a:r>
            <a:r>
              <a:rPr lang="en-US" sz="4000" b="1" dirty="0" smtClean="0"/>
              <a:t>clouds</a:t>
            </a:r>
          </a:p>
          <a:p>
            <a:pPr algn="just"/>
            <a:r>
              <a:rPr lang="en-US" sz="3600" dirty="0">
                <a:solidFill>
                  <a:srgbClr val="FF0000"/>
                </a:solidFill>
              </a:rPr>
              <a:t>Nevertheless</a:t>
            </a:r>
            <a:r>
              <a:rPr lang="en-US" sz="3600" dirty="0"/>
              <a:t>, this is one area of </a:t>
            </a:r>
            <a:r>
              <a:rPr lang="en-US" sz="3600" dirty="0" smtClean="0"/>
              <a:t>technology that </a:t>
            </a:r>
            <a:r>
              <a:rPr lang="en-US" sz="3600" dirty="0"/>
              <a:t>is </a:t>
            </a:r>
            <a:r>
              <a:rPr lang="en-US" sz="3600" dirty="0">
                <a:solidFill>
                  <a:srgbClr val="FF0000"/>
                </a:solidFill>
              </a:rPr>
              <a:t>very actively funded</a:t>
            </a:r>
            <a:r>
              <a:rPr lang="en-US" sz="3600" dirty="0"/>
              <a:t>, comes replete with </a:t>
            </a:r>
            <a:r>
              <a:rPr lang="en-US" sz="3600" dirty="0">
                <a:solidFill>
                  <a:srgbClr val="FF0000"/>
                </a:solidFill>
              </a:rPr>
              <a:t>interesting startups, </a:t>
            </a:r>
            <a:r>
              <a:rPr lang="en-US" sz="3600" dirty="0"/>
              <a:t>has been the </a:t>
            </a:r>
            <a:r>
              <a:rPr lang="en-US" sz="3600" dirty="0">
                <a:solidFill>
                  <a:srgbClr val="FF0000"/>
                </a:solidFill>
              </a:rPr>
              <a:t>focus of </a:t>
            </a:r>
            <a:r>
              <a:rPr lang="en-US" sz="3600" dirty="0" smtClean="0">
                <a:solidFill>
                  <a:srgbClr val="FF0000"/>
                </a:solidFill>
              </a:rPr>
              <a:t>several recent </a:t>
            </a:r>
            <a:r>
              <a:rPr lang="en-US" sz="3600" dirty="0">
                <a:solidFill>
                  <a:srgbClr val="FF0000"/>
                </a:solidFill>
              </a:rPr>
              <a:t>strategic acquisitions</a:t>
            </a:r>
            <a:r>
              <a:rPr lang="en-US" sz="3600" dirty="0"/>
              <a:t>, and has resulted in some </a:t>
            </a:r>
            <a:r>
              <a:rPr lang="en-US" sz="3600" dirty="0">
                <a:solidFill>
                  <a:srgbClr val="FF0000"/>
                </a:solidFill>
              </a:rPr>
              <a:t>interesting product alliances</a:t>
            </a:r>
            <a:r>
              <a:rPr lang="en-US" sz="3600" dirty="0"/>
              <a:t>.</a:t>
            </a:r>
            <a:endParaRPr lang="en-US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1090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 fontScale="92500" lnSpcReduction="20000"/>
          </a:bodyPr>
          <a:lstStyle/>
          <a:p>
            <a:r>
              <a:rPr lang="en-US" sz="4000" b="1" dirty="0"/>
              <a:t>Administrating the </a:t>
            </a:r>
            <a:r>
              <a:rPr lang="en-US" sz="4000" b="1" dirty="0" smtClean="0"/>
              <a:t>clouds</a:t>
            </a:r>
          </a:p>
          <a:p>
            <a:pPr algn="just"/>
            <a:r>
              <a:rPr lang="en-US" sz="3600" dirty="0"/>
              <a:t>These </a:t>
            </a:r>
            <a:r>
              <a:rPr lang="en-US" sz="3600" dirty="0">
                <a:solidFill>
                  <a:srgbClr val="FF0000"/>
                </a:solidFill>
              </a:rPr>
              <a:t>fundamental features are offered </a:t>
            </a:r>
            <a:r>
              <a:rPr lang="en-US" sz="3600" dirty="0"/>
              <a:t>by </a:t>
            </a:r>
            <a:r>
              <a:rPr lang="en-US" sz="3600" dirty="0">
                <a:solidFill>
                  <a:srgbClr val="FF0000"/>
                </a:solidFill>
              </a:rPr>
              <a:t>traditional network management </a:t>
            </a:r>
            <a:r>
              <a:rPr lang="en-US" sz="3600" dirty="0"/>
              <a:t>systems</a:t>
            </a:r>
            <a:r>
              <a:rPr lang="en-US" sz="3600" dirty="0" smtClean="0"/>
              <a:t>:</a:t>
            </a:r>
          </a:p>
          <a:p>
            <a:r>
              <a:rPr lang="en-US" sz="3600" dirty="0" smtClean="0">
                <a:solidFill>
                  <a:srgbClr val="FF0000"/>
                </a:solidFill>
              </a:rPr>
              <a:t>1. Administration </a:t>
            </a:r>
            <a:r>
              <a:rPr lang="en-US" sz="3600" dirty="0">
                <a:solidFill>
                  <a:srgbClr val="FF0000"/>
                </a:solidFill>
              </a:rPr>
              <a:t>of resources</a:t>
            </a:r>
          </a:p>
          <a:p>
            <a:r>
              <a:rPr lang="en-US" sz="3600" dirty="0" smtClean="0">
                <a:solidFill>
                  <a:srgbClr val="FF0000"/>
                </a:solidFill>
              </a:rPr>
              <a:t>2. Configuring </a:t>
            </a:r>
            <a:r>
              <a:rPr lang="en-US" sz="3600" dirty="0">
                <a:solidFill>
                  <a:srgbClr val="FF0000"/>
                </a:solidFill>
              </a:rPr>
              <a:t>resources</a:t>
            </a:r>
          </a:p>
          <a:p>
            <a:r>
              <a:rPr lang="en-US" sz="3600" dirty="0" smtClean="0">
                <a:solidFill>
                  <a:srgbClr val="FF0000"/>
                </a:solidFill>
              </a:rPr>
              <a:t>3.  </a:t>
            </a:r>
            <a:r>
              <a:rPr lang="en-US" sz="3600" dirty="0">
                <a:solidFill>
                  <a:srgbClr val="FF0000"/>
                </a:solidFill>
              </a:rPr>
              <a:t>Enforcing security</a:t>
            </a:r>
          </a:p>
          <a:p>
            <a:r>
              <a:rPr lang="en-US" sz="3600" dirty="0" smtClean="0">
                <a:solidFill>
                  <a:srgbClr val="FF0000"/>
                </a:solidFill>
              </a:rPr>
              <a:t>4. Monitoring </a:t>
            </a:r>
            <a:r>
              <a:rPr lang="en-US" sz="3600" dirty="0">
                <a:solidFill>
                  <a:srgbClr val="FF0000"/>
                </a:solidFill>
              </a:rPr>
              <a:t>operations</a:t>
            </a:r>
          </a:p>
          <a:p>
            <a:r>
              <a:rPr lang="en-US" sz="3600" dirty="0" smtClean="0">
                <a:solidFill>
                  <a:srgbClr val="FF0000"/>
                </a:solidFill>
              </a:rPr>
              <a:t>5. Optimizing </a:t>
            </a:r>
            <a:r>
              <a:rPr lang="en-US" sz="3600" dirty="0">
                <a:solidFill>
                  <a:srgbClr val="FF0000"/>
                </a:solidFill>
              </a:rPr>
              <a:t>performance</a:t>
            </a:r>
          </a:p>
          <a:p>
            <a:r>
              <a:rPr lang="en-US" sz="3600" dirty="0" smtClean="0">
                <a:solidFill>
                  <a:srgbClr val="FF0000"/>
                </a:solidFill>
              </a:rPr>
              <a:t> 6. Policy </a:t>
            </a:r>
            <a:r>
              <a:rPr lang="en-US" sz="3600" dirty="0">
                <a:solidFill>
                  <a:srgbClr val="FF0000"/>
                </a:solidFill>
              </a:rPr>
              <a:t>management</a:t>
            </a:r>
          </a:p>
          <a:p>
            <a:r>
              <a:rPr lang="en-US" sz="3600" dirty="0" smtClean="0">
                <a:solidFill>
                  <a:srgbClr val="FF0000"/>
                </a:solidFill>
              </a:rPr>
              <a:t> 7. Performing </a:t>
            </a:r>
            <a:r>
              <a:rPr lang="en-US" sz="3600" dirty="0">
                <a:solidFill>
                  <a:srgbClr val="FF0000"/>
                </a:solidFill>
              </a:rPr>
              <a:t>maintenance</a:t>
            </a:r>
          </a:p>
          <a:p>
            <a:r>
              <a:rPr lang="en-US" sz="3600" dirty="0" smtClean="0">
                <a:solidFill>
                  <a:srgbClr val="FF0000"/>
                </a:solidFill>
              </a:rPr>
              <a:t> 8. Provisioning </a:t>
            </a:r>
            <a:r>
              <a:rPr lang="en-US" sz="3600" dirty="0">
                <a:solidFill>
                  <a:srgbClr val="FF0000"/>
                </a:solidFill>
              </a:rPr>
              <a:t>of resources</a:t>
            </a:r>
            <a:endParaRPr lang="en-US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6015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/>
          </a:bodyPr>
          <a:lstStyle/>
          <a:p>
            <a:r>
              <a:rPr lang="en-US" sz="4000" b="1" dirty="0"/>
              <a:t>Administrating the </a:t>
            </a:r>
            <a:r>
              <a:rPr lang="en-US" sz="4000" b="1" dirty="0" smtClean="0"/>
              <a:t>clouds</a:t>
            </a:r>
          </a:p>
          <a:p>
            <a:pPr algn="just"/>
            <a:r>
              <a:rPr lang="en-US" sz="3600" dirty="0">
                <a:solidFill>
                  <a:srgbClr val="FF0000"/>
                </a:solidFill>
              </a:rPr>
              <a:t>Network management systems </a:t>
            </a:r>
            <a:r>
              <a:rPr lang="en-US" sz="3600" dirty="0"/>
              <a:t>are often described in terms of the acronym </a:t>
            </a:r>
            <a:r>
              <a:rPr lang="en-US" sz="3600" dirty="0">
                <a:solidFill>
                  <a:srgbClr val="FF0000"/>
                </a:solidFill>
              </a:rPr>
              <a:t>FCAPS</a:t>
            </a:r>
            <a:r>
              <a:rPr lang="en-US" sz="3600" dirty="0"/>
              <a:t>, which </a:t>
            </a:r>
            <a:r>
              <a:rPr lang="en-US" sz="3600" dirty="0" smtClean="0"/>
              <a:t>stands for these </a:t>
            </a:r>
            <a:r>
              <a:rPr lang="en-US" sz="3600" dirty="0"/>
              <a:t>features</a:t>
            </a:r>
            <a:r>
              <a:rPr lang="en-US" sz="3600" dirty="0" smtClean="0"/>
              <a:t>:</a:t>
            </a:r>
          </a:p>
          <a:p>
            <a:r>
              <a:rPr lang="en-US" sz="3600" b="1" dirty="0">
                <a:solidFill>
                  <a:srgbClr val="FF0000"/>
                </a:solidFill>
              </a:rPr>
              <a:t>F</a:t>
            </a:r>
            <a:r>
              <a:rPr lang="en-US" sz="3600" dirty="0">
                <a:solidFill>
                  <a:srgbClr val="FF0000"/>
                </a:solidFill>
              </a:rPr>
              <a:t>ault</a:t>
            </a:r>
          </a:p>
          <a:p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b="1" dirty="0">
                <a:solidFill>
                  <a:srgbClr val="FF0000"/>
                </a:solidFill>
              </a:rPr>
              <a:t>C</a:t>
            </a:r>
            <a:r>
              <a:rPr lang="en-US" sz="3600" dirty="0">
                <a:solidFill>
                  <a:srgbClr val="FF0000"/>
                </a:solidFill>
              </a:rPr>
              <a:t>onfiguration</a:t>
            </a:r>
          </a:p>
          <a:p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b="1" dirty="0">
                <a:solidFill>
                  <a:srgbClr val="FF0000"/>
                </a:solidFill>
              </a:rPr>
              <a:t>A</a:t>
            </a:r>
            <a:r>
              <a:rPr lang="en-US" sz="3600" dirty="0">
                <a:solidFill>
                  <a:srgbClr val="FF0000"/>
                </a:solidFill>
              </a:rPr>
              <a:t>ccounting</a:t>
            </a:r>
          </a:p>
          <a:p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b="1" dirty="0">
                <a:solidFill>
                  <a:srgbClr val="FF0000"/>
                </a:solidFill>
              </a:rPr>
              <a:t>P</a:t>
            </a:r>
            <a:r>
              <a:rPr lang="en-US" sz="3600" dirty="0">
                <a:solidFill>
                  <a:srgbClr val="FF0000"/>
                </a:solidFill>
              </a:rPr>
              <a:t>erformance</a:t>
            </a:r>
          </a:p>
          <a:p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b="1" dirty="0">
                <a:solidFill>
                  <a:srgbClr val="FF0000"/>
                </a:solidFill>
              </a:rPr>
              <a:t>S</a:t>
            </a:r>
            <a:r>
              <a:rPr lang="en-US" sz="3600" dirty="0">
                <a:solidFill>
                  <a:srgbClr val="FF0000"/>
                </a:solidFill>
              </a:rPr>
              <a:t>ecurity</a:t>
            </a:r>
            <a:endParaRPr lang="en-US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1839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/>
          </a:bodyPr>
          <a:lstStyle/>
          <a:p>
            <a:r>
              <a:rPr lang="en-US" sz="4000" b="1" dirty="0"/>
              <a:t>Administrating the </a:t>
            </a:r>
            <a:r>
              <a:rPr lang="en-US" sz="4000" b="1" dirty="0" smtClean="0"/>
              <a:t>clouds</a:t>
            </a:r>
          </a:p>
          <a:p>
            <a:pPr algn="just"/>
            <a:r>
              <a:rPr lang="en-US" sz="3600" dirty="0"/>
              <a:t>Most </a:t>
            </a:r>
            <a:r>
              <a:rPr lang="en-US" sz="3600" dirty="0">
                <a:solidFill>
                  <a:srgbClr val="FF0000"/>
                </a:solidFill>
              </a:rPr>
              <a:t>network management packages </a:t>
            </a:r>
            <a:r>
              <a:rPr lang="en-US" sz="3600" dirty="0"/>
              <a:t>have </a:t>
            </a:r>
            <a:r>
              <a:rPr lang="en-US" sz="3600" dirty="0">
                <a:solidFill>
                  <a:srgbClr val="FF0000"/>
                </a:solidFill>
              </a:rPr>
              <a:t>one or more</a:t>
            </a:r>
            <a:r>
              <a:rPr lang="en-US" sz="3600" dirty="0"/>
              <a:t> of </a:t>
            </a:r>
            <a:r>
              <a:rPr lang="en-US" sz="3600" dirty="0" smtClean="0"/>
              <a:t>these characteristics</a:t>
            </a:r>
            <a:r>
              <a:rPr lang="en-US" sz="3600" dirty="0"/>
              <a:t>; no single </a:t>
            </a:r>
            <a:r>
              <a:rPr lang="en-US" sz="3600" dirty="0" smtClean="0"/>
              <a:t>package provides </a:t>
            </a:r>
            <a:r>
              <a:rPr lang="en-US" sz="3600" dirty="0">
                <a:solidFill>
                  <a:srgbClr val="FF0000"/>
                </a:solidFill>
              </a:rPr>
              <a:t>all five elements of FCAPS</a:t>
            </a:r>
            <a:r>
              <a:rPr lang="en-US" sz="3600" dirty="0" smtClean="0"/>
              <a:t>.</a:t>
            </a:r>
          </a:p>
          <a:p>
            <a:pPr algn="just"/>
            <a:r>
              <a:rPr lang="en-US" sz="3600" dirty="0"/>
              <a:t>To </a:t>
            </a:r>
            <a:r>
              <a:rPr lang="en-US" sz="3600" dirty="0">
                <a:solidFill>
                  <a:srgbClr val="FF0000"/>
                </a:solidFill>
              </a:rPr>
              <a:t>get the complete </a:t>
            </a:r>
            <a:r>
              <a:rPr lang="en-US" sz="3600" dirty="0"/>
              <a:t>set of all </a:t>
            </a:r>
            <a:r>
              <a:rPr lang="en-US" sz="3600" dirty="0">
                <a:solidFill>
                  <a:srgbClr val="FF0000"/>
                </a:solidFill>
              </a:rPr>
              <a:t>five of these management areas </a:t>
            </a:r>
            <a:r>
              <a:rPr lang="en-US" sz="3600" dirty="0"/>
              <a:t>from a </a:t>
            </a:r>
            <a:r>
              <a:rPr lang="en-US" sz="3600" dirty="0">
                <a:solidFill>
                  <a:srgbClr val="FF0000"/>
                </a:solidFill>
              </a:rPr>
              <a:t>single vendor,</a:t>
            </a:r>
            <a:r>
              <a:rPr lang="en-US" sz="3600" dirty="0"/>
              <a:t> you would </a:t>
            </a:r>
            <a:r>
              <a:rPr lang="en-US" sz="3600" dirty="0" smtClean="0"/>
              <a:t>need to </a:t>
            </a:r>
            <a:r>
              <a:rPr lang="en-US" sz="3600" dirty="0">
                <a:solidFill>
                  <a:srgbClr val="FF0000"/>
                </a:solidFill>
              </a:rPr>
              <a:t>adopt a network management </a:t>
            </a:r>
            <a:r>
              <a:rPr lang="en-US" sz="3600" dirty="0" smtClean="0">
                <a:solidFill>
                  <a:srgbClr val="FF0000"/>
                </a:solidFill>
              </a:rPr>
              <a:t>framework.</a:t>
            </a:r>
            <a:endParaRPr lang="en-US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0468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/>
          </a:bodyPr>
          <a:lstStyle/>
          <a:p>
            <a:r>
              <a:rPr lang="en-US" sz="4000" b="1" dirty="0"/>
              <a:t>Administrating the </a:t>
            </a:r>
            <a:r>
              <a:rPr lang="en-US" sz="4000" b="1" dirty="0" smtClean="0"/>
              <a:t>clouds</a:t>
            </a:r>
          </a:p>
          <a:p>
            <a:pPr algn="just"/>
            <a:r>
              <a:rPr lang="en-US" sz="3600" dirty="0"/>
              <a:t>Most </a:t>
            </a:r>
            <a:r>
              <a:rPr lang="en-US" sz="3600" dirty="0">
                <a:solidFill>
                  <a:srgbClr val="FF0000"/>
                </a:solidFill>
              </a:rPr>
              <a:t>network management packages </a:t>
            </a:r>
            <a:r>
              <a:rPr lang="en-US" sz="3600" dirty="0"/>
              <a:t>have </a:t>
            </a:r>
            <a:r>
              <a:rPr lang="en-US" sz="3600" dirty="0">
                <a:solidFill>
                  <a:srgbClr val="FF0000"/>
                </a:solidFill>
              </a:rPr>
              <a:t>one or more</a:t>
            </a:r>
            <a:r>
              <a:rPr lang="en-US" sz="3600" dirty="0"/>
              <a:t> of </a:t>
            </a:r>
            <a:r>
              <a:rPr lang="en-US" sz="3600" dirty="0" smtClean="0"/>
              <a:t>these characteristics</a:t>
            </a:r>
            <a:r>
              <a:rPr lang="en-US" sz="3600" dirty="0"/>
              <a:t>; no single </a:t>
            </a:r>
            <a:r>
              <a:rPr lang="en-US" sz="3600" dirty="0" smtClean="0"/>
              <a:t>package provides </a:t>
            </a:r>
            <a:r>
              <a:rPr lang="en-US" sz="3600" dirty="0">
                <a:solidFill>
                  <a:srgbClr val="FF0000"/>
                </a:solidFill>
              </a:rPr>
              <a:t>all five elements of FCAPS</a:t>
            </a:r>
            <a:r>
              <a:rPr lang="en-US" sz="3600" dirty="0" smtClean="0"/>
              <a:t>.</a:t>
            </a:r>
          </a:p>
          <a:p>
            <a:pPr algn="just"/>
            <a:r>
              <a:rPr lang="en-US" sz="3600" dirty="0"/>
              <a:t>To </a:t>
            </a:r>
            <a:r>
              <a:rPr lang="en-US" sz="3600" dirty="0">
                <a:solidFill>
                  <a:srgbClr val="FF0000"/>
                </a:solidFill>
              </a:rPr>
              <a:t>get the complete </a:t>
            </a:r>
            <a:r>
              <a:rPr lang="en-US" sz="3600" dirty="0"/>
              <a:t>set of all </a:t>
            </a:r>
            <a:r>
              <a:rPr lang="en-US" sz="3600" dirty="0">
                <a:solidFill>
                  <a:srgbClr val="FF0000"/>
                </a:solidFill>
              </a:rPr>
              <a:t>five of these management areas </a:t>
            </a:r>
            <a:r>
              <a:rPr lang="en-US" sz="3600" dirty="0"/>
              <a:t>from a </a:t>
            </a:r>
            <a:r>
              <a:rPr lang="en-US" sz="3600" dirty="0">
                <a:solidFill>
                  <a:srgbClr val="FF0000"/>
                </a:solidFill>
              </a:rPr>
              <a:t>single vendor,</a:t>
            </a:r>
            <a:r>
              <a:rPr lang="en-US" sz="3600" dirty="0"/>
              <a:t> you would </a:t>
            </a:r>
            <a:r>
              <a:rPr lang="en-US" sz="3600" dirty="0" smtClean="0"/>
              <a:t>need to </a:t>
            </a:r>
            <a:r>
              <a:rPr lang="en-US" sz="3600" dirty="0">
                <a:solidFill>
                  <a:srgbClr val="FF0000"/>
                </a:solidFill>
              </a:rPr>
              <a:t>adopt a network management </a:t>
            </a:r>
            <a:r>
              <a:rPr lang="en-US" sz="3600" dirty="0" smtClean="0">
                <a:solidFill>
                  <a:srgbClr val="FF0000"/>
                </a:solidFill>
              </a:rPr>
              <a:t>framework.</a:t>
            </a:r>
            <a:endParaRPr lang="en-US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3561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 fontScale="92500"/>
          </a:bodyPr>
          <a:lstStyle/>
          <a:p>
            <a:r>
              <a:rPr lang="en-US" sz="4000" b="1" dirty="0"/>
              <a:t>Administrating the </a:t>
            </a:r>
            <a:r>
              <a:rPr lang="en-US" sz="4000" b="1" dirty="0" smtClean="0"/>
              <a:t>clouds</a:t>
            </a:r>
          </a:p>
          <a:p>
            <a:pPr algn="just"/>
            <a:r>
              <a:rPr lang="en-US" sz="3600" dirty="0"/>
              <a:t>These large network management </a:t>
            </a:r>
            <a:r>
              <a:rPr lang="en-US" sz="3600" dirty="0">
                <a:solidFill>
                  <a:srgbClr val="FF0000"/>
                </a:solidFill>
              </a:rPr>
              <a:t>frameworks </a:t>
            </a:r>
            <a:r>
              <a:rPr lang="en-US" sz="3600" dirty="0" smtClean="0">
                <a:solidFill>
                  <a:srgbClr val="FF0000"/>
                </a:solidFill>
              </a:rPr>
              <a:t>were industry </a:t>
            </a:r>
            <a:r>
              <a:rPr lang="en-US" sz="3600" dirty="0">
                <a:solidFill>
                  <a:srgbClr val="FF0000"/>
                </a:solidFill>
              </a:rPr>
              <a:t>leaders several years back</a:t>
            </a:r>
            <a:r>
              <a:rPr lang="en-US" sz="3600" dirty="0"/>
              <a:t>: </a:t>
            </a:r>
            <a:r>
              <a:rPr lang="en-US" sz="3600" dirty="0">
                <a:solidFill>
                  <a:srgbClr val="FF0000"/>
                </a:solidFill>
              </a:rPr>
              <a:t>BMC PATROL</a:t>
            </a:r>
            <a:r>
              <a:rPr lang="en-US" sz="3600" dirty="0"/>
              <a:t>, </a:t>
            </a:r>
            <a:r>
              <a:rPr lang="en-US" sz="3600" dirty="0">
                <a:solidFill>
                  <a:srgbClr val="FF0000"/>
                </a:solidFill>
              </a:rPr>
              <a:t>CA </a:t>
            </a:r>
            <a:r>
              <a:rPr lang="en-US" sz="3600" dirty="0" err="1">
                <a:solidFill>
                  <a:srgbClr val="FF0000"/>
                </a:solidFill>
              </a:rPr>
              <a:t>Unicenter</a:t>
            </a:r>
            <a:r>
              <a:rPr lang="en-US" sz="3600" dirty="0"/>
              <a:t>, </a:t>
            </a:r>
            <a:r>
              <a:rPr lang="en-US" sz="3600" dirty="0">
                <a:solidFill>
                  <a:srgbClr val="FF0000"/>
                </a:solidFill>
              </a:rPr>
              <a:t>IBM Tivoli,</a:t>
            </a:r>
            <a:r>
              <a:rPr lang="en-US" sz="3600" dirty="0"/>
              <a:t> </a:t>
            </a:r>
            <a:r>
              <a:rPr lang="en-US" sz="3600" dirty="0">
                <a:solidFill>
                  <a:srgbClr val="FF0000"/>
                </a:solidFill>
              </a:rPr>
              <a:t>HP </a:t>
            </a:r>
            <a:r>
              <a:rPr lang="en-US" sz="3600" dirty="0" err="1">
                <a:solidFill>
                  <a:srgbClr val="FF0000"/>
                </a:solidFill>
              </a:rPr>
              <a:t>OpenView</a:t>
            </a:r>
            <a:r>
              <a:rPr lang="en-US" sz="3600" dirty="0"/>
              <a:t>, </a:t>
            </a:r>
            <a:r>
              <a:rPr lang="en-US" sz="3600" dirty="0" smtClean="0"/>
              <a:t>and </a:t>
            </a:r>
            <a:r>
              <a:rPr lang="en-US" sz="3600" dirty="0" smtClean="0">
                <a:solidFill>
                  <a:srgbClr val="FF0000"/>
                </a:solidFill>
              </a:rPr>
              <a:t>Microsoft </a:t>
            </a:r>
            <a:r>
              <a:rPr lang="en-US" sz="3600" dirty="0">
                <a:solidFill>
                  <a:srgbClr val="FF0000"/>
                </a:solidFill>
              </a:rPr>
              <a:t>System </a:t>
            </a:r>
            <a:r>
              <a:rPr lang="en-US" sz="3600" dirty="0"/>
              <a:t>Center. </a:t>
            </a:r>
            <a:r>
              <a:rPr lang="en-US" sz="3600" dirty="0">
                <a:solidFill>
                  <a:srgbClr val="FF0000"/>
                </a:solidFill>
              </a:rPr>
              <a:t>Network framework products have been sliced </a:t>
            </a:r>
            <a:r>
              <a:rPr lang="en-US" sz="3600" dirty="0"/>
              <a:t>and </a:t>
            </a:r>
            <a:r>
              <a:rPr lang="en-US" sz="3600" dirty="0">
                <a:solidFill>
                  <a:srgbClr val="FF0000"/>
                </a:solidFill>
              </a:rPr>
              <a:t>diced</a:t>
            </a:r>
            <a:r>
              <a:rPr lang="en-US" sz="3600" dirty="0"/>
              <a:t> in many </a:t>
            </a:r>
            <a:r>
              <a:rPr lang="en-US" sz="3600" dirty="0" smtClean="0"/>
              <a:t>different ways </a:t>
            </a:r>
            <a:r>
              <a:rPr lang="en-US" sz="3600" dirty="0"/>
              <a:t>over the years, and they are rebranded from time to time. Today, for example, </a:t>
            </a:r>
            <a:r>
              <a:rPr lang="en-US" sz="3600" dirty="0" smtClean="0">
                <a:solidFill>
                  <a:srgbClr val="FF0000"/>
                </a:solidFill>
              </a:rPr>
              <a:t>BMC PATROL</a:t>
            </a:r>
            <a:r>
              <a:rPr lang="en-US" sz="3600" dirty="0" smtClean="0"/>
              <a:t> </a:t>
            </a:r>
            <a:r>
              <a:rPr lang="en-US" sz="3600" dirty="0"/>
              <a:t>is now part of </a:t>
            </a:r>
            <a:r>
              <a:rPr lang="en-US" sz="3600" dirty="0">
                <a:solidFill>
                  <a:srgbClr val="FF0000"/>
                </a:solidFill>
              </a:rPr>
              <a:t>BMC </a:t>
            </a:r>
            <a:r>
              <a:rPr lang="en-US" sz="3600" dirty="0" err="1">
                <a:solidFill>
                  <a:srgbClr val="FF0000"/>
                </a:solidFill>
              </a:rPr>
              <a:t>ProactiveNe</a:t>
            </a:r>
            <a:r>
              <a:rPr lang="en-US" sz="3600" dirty="0" err="1"/>
              <a:t>t</a:t>
            </a:r>
            <a:r>
              <a:rPr lang="en-US" sz="3600" dirty="0"/>
              <a:t> Performance Management</a:t>
            </a:r>
            <a:endParaRPr lang="en-US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2493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b="1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en-US" sz="6000" b="1" smtClean="0">
                <a:solidFill>
                  <a:srgbClr val="FF0000"/>
                </a:solidFill>
              </a:rPr>
              <a:t>Thank </a:t>
            </a:r>
            <a:r>
              <a:rPr lang="en-US" sz="6000" b="1" dirty="0" smtClean="0">
                <a:solidFill>
                  <a:srgbClr val="FF0000"/>
                </a:solidFill>
              </a:rPr>
              <a:t>You</a:t>
            </a:r>
          </a:p>
        </p:txBody>
      </p:sp>
    </p:spTree>
    <p:extLst>
      <p:ext uri="{BB962C8B-B14F-4D97-AF65-F5344CB8AC3E}">
        <p14:creationId xmlns:p14="http://schemas.microsoft.com/office/powerpoint/2010/main" val="79702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660</TotalTime>
  <Words>374</Words>
  <Application>Microsoft Office PowerPoint</Application>
  <PresentationFormat>On-screen Show (4:3)</PresentationFormat>
  <Paragraphs>41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DR.SNSRCAS, CBE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DR.SNSRCAS, CBE</dc:title>
  <dc:creator>DELL 2021</dc:creator>
  <cp:lastModifiedBy>DELL 2021</cp:lastModifiedBy>
  <cp:revision>126</cp:revision>
  <dcterms:created xsi:type="dcterms:W3CDTF">2006-08-16T00:00:00Z</dcterms:created>
  <dcterms:modified xsi:type="dcterms:W3CDTF">2022-11-04T01:24:25Z</dcterms:modified>
</cp:coreProperties>
</file>